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idx="1" type="body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2 Content" type="txAndTwoObj">
  <p:cSld name="TEXT_AND_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6" name="Google Shape;96;p15"/>
          <p:cNvSpPr txBox="1"/>
          <p:nvPr>
            <p:ph idx="3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115" name="Google Shape;115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121" name="Google Shape;121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127" name="Google Shape;127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128" name="Google Shape;128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134" name="Google Shape;134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135" name="Google Shape;135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136" name="Google Shape;136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152" name="Google Shape;152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53" name="Google Shape;153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60" name="Google Shape;160;p2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66" name="Google Shape;166;p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72" name="Google Shape;172;p2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8" name="Google Shape;48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3" name="Google Shape;103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/>
          <p:nvPr/>
        </p:nvSpPr>
        <p:spPr>
          <a:xfrm>
            <a:off x="533400" y="1981200"/>
            <a:ext cx="8305800" cy="2667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gradFill>
                  <a:gsLst>
                    <a:gs pos="0">
                      <a:srgbClr val="7B7BDB"/>
                    </a:gs>
                    <a:gs pos="75000">
                      <a:srgbClr val="2828A9"/>
                    </a:gs>
                    <a:gs pos="100000">
                      <a:srgbClr val="0000A2"/>
                    </a:gs>
                  </a:gsLst>
                  <a:lin ang="5400000" scaled="0"/>
                </a:gradFill>
                <a:latin typeface="Times New Roman"/>
              </a:rPr>
              <a:t>BÀI 9:</a:t>
            </a:r>
            <a:br>
              <a:rPr b="1" i="0">
                <a:ln>
                  <a:noFill/>
                </a:ln>
                <a:gradFill>
                  <a:gsLst>
                    <a:gs pos="0">
                      <a:srgbClr val="7B7BDB"/>
                    </a:gs>
                    <a:gs pos="75000">
                      <a:srgbClr val="2828A9"/>
                    </a:gs>
                    <a:gs pos="100000">
                      <a:srgbClr val="0000A2"/>
                    </a:gs>
                  </a:gsLst>
                  <a:lin ang="5400000" scaled="0"/>
                </a:gradFill>
                <a:latin typeface="Times New Roman"/>
              </a:rPr>
            </a:br>
            <a:r>
              <a:rPr b="1" i="0">
                <a:ln>
                  <a:noFill/>
                </a:ln>
                <a:gradFill>
                  <a:gsLst>
                    <a:gs pos="0">
                      <a:srgbClr val="7B7BDB"/>
                    </a:gs>
                    <a:gs pos="75000">
                      <a:srgbClr val="2828A9"/>
                    </a:gs>
                    <a:gs pos="100000">
                      <a:srgbClr val="0000A2"/>
                    </a:gs>
                  </a:gsLst>
                  <a:lin ang="5400000" scaled="0"/>
                </a:gradFill>
                <a:latin typeface="Times New Roman"/>
              </a:rPr>
              <a:t/>
            </a:r>
            <a:br>
              <a:rPr b="1" i="0">
                <a:ln>
                  <a:noFill/>
                </a:ln>
                <a:gradFill>
                  <a:gsLst>
                    <a:gs pos="0">
                      <a:srgbClr val="7B7BDB"/>
                    </a:gs>
                    <a:gs pos="75000">
                      <a:srgbClr val="2828A9"/>
                    </a:gs>
                    <a:gs pos="100000">
                      <a:srgbClr val="0000A2"/>
                    </a:gs>
                  </a:gsLst>
                  <a:lin ang="5400000" scaled="0"/>
                </a:gradFill>
                <a:latin typeface="Times New Roman"/>
              </a:rPr>
            </a:br>
            <a:r>
              <a:rPr b="1" i="0">
                <a:ln>
                  <a:noFill/>
                </a:ln>
                <a:gradFill>
                  <a:gsLst>
                    <a:gs pos="0">
                      <a:srgbClr val="7B7BDB"/>
                    </a:gs>
                    <a:gs pos="75000">
                      <a:srgbClr val="2828A9"/>
                    </a:gs>
                    <a:gs pos="100000">
                      <a:srgbClr val="0000A2"/>
                    </a:gs>
                  </a:gsLst>
                  <a:lin ang="5400000" scaled="0"/>
                </a:gradFill>
                <a:latin typeface="Times New Roman"/>
              </a:rPr>
              <a:t>CÔNG THỨC HÓA HỌC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type="title"/>
          </p:nvPr>
        </p:nvSpPr>
        <p:spPr>
          <a:xfrm>
            <a:off x="457200" y="381000"/>
            <a:ext cx="8229600" cy="10207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>
                <a:solidFill>
                  <a:schemeClr val="dk1"/>
                </a:solidFill>
              </a:rPr>
              <a:t>Bài 9 </a:t>
            </a:r>
            <a:r>
              <a:rPr lang="en-US" sz="2800">
                <a:solidFill>
                  <a:schemeClr val="dk1"/>
                </a:solidFill>
              </a:rPr>
              <a:t>: </a:t>
            </a:r>
            <a:r>
              <a:rPr b="1" lang="en-US" sz="3600">
                <a:solidFill>
                  <a:srgbClr val="0066FF"/>
                </a:solidFill>
              </a:rPr>
              <a:t>CÔNG THỨC HÓA HỌC</a:t>
            </a:r>
            <a:br>
              <a:rPr b="1" lang="en-US" sz="3600">
                <a:solidFill>
                  <a:srgbClr val="0066FF"/>
                </a:solidFill>
              </a:rPr>
            </a:br>
            <a:endParaRPr b="1" sz="3600">
              <a:solidFill>
                <a:srgbClr val="0066FF"/>
              </a:solidFill>
            </a:endParaRPr>
          </a:p>
        </p:txBody>
      </p:sp>
      <p:sp>
        <p:nvSpPr>
          <p:cNvPr id="185" name="Google Shape;185;p29"/>
          <p:cNvSpPr txBox="1"/>
          <p:nvPr>
            <p:ph idx="1" type="body"/>
          </p:nvPr>
        </p:nvSpPr>
        <p:spPr>
          <a:xfrm>
            <a:off x="533400" y="1219200"/>
            <a:ext cx="7467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600"/>
              <a:buFont typeface="Times New Roman"/>
              <a:buNone/>
            </a:pPr>
            <a:r>
              <a:rPr b="1" lang="en-US" sz="3600" u="sng">
                <a:solidFill>
                  <a:srgbClr val="FF3300"/>
                </a:solidFill>
              </a:rPr>
              <a:t>I- Công thức hóa học của đơn chất:</a:t>
            </a:r>
            <a:endParaRPr/>
          </a:p>
        </p:txBody>
      </p:sp>
      <p:sp>
        <p:nvSpPr>
          <p:cNvPr id="186" name="Google Shape;186;p29"/>
          <p:cNvSpPr/>
          <p:nvPr/>
        </p:nvSpPr>
        <p:spPr>
          <a:xfrm>
            <a:off x="1066800" y="2667000"/>
            <a:ext cx="7162800" cy="1828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 thức hoá học dạng chung của đơn chất là gì?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/>
          <p:nvPr>
            <p:ph type="title"/>
          </p:nvPr>
        </p:nvSpPr>
        <p:spPr>
          <a:xfrm>
            <a:off x="495300" y="26988"/>
            <a:ext cx="8229600" cy="884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0000"/>
                </a:solidFill>
              </a:rPr>
              <a:t>Quan sát mô hình tượng trưng chất</a:t>
            </a:r>
            <a:endParaRPr/>
          </a:p>
        </p:txBody>
      </p:sp>
      <p:sp>
        <p:nvSpPr>
          <p:cNvPr id="192" name="Google Shape;192;p30"/>
          <p:cNvSpPr txBox="1"/>
          <p:nvPr>
            <p:ph idx="1" type="body"/>
          </p:nvPr>
        </p:nvSpPr>
        <p:spPr>
          <a:xfrm>
            <a:off x="457200" y="4114800"/>
            <a:ext cx="8229600" cy="2011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Kí hiệu hóa học được coi là công thức hóa học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</a:t>
            </a:r>
            <a:r>
              <a:rPr lang="en-US" u="sng"/>
              <a:t>Ví dụ</a:t>
            </a:r>
            <a:r>
              <a:rPr lang="en-US"/>
              <a:t>: CTHH đồng (Copper): Cu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		  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			   </a:t>
            </a:r>
            <a:endParaRPr/>
          </a:p>
        </p:txBody>
      </p:sp>
      <p:pic>
        <p:nvPicPr>
          <p:cNvPr descr="H1" id="193" name="Google Shape;193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0400" y="762000"/>
            <a:ext cx="28194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30"/>
          <p:cNvSpPr txBox="1"/>
          <p:nvPr/>
        </p:nvSpPr>
        <p:spPr>
          <a:xfrm>
            <a:off x="495300" y="3505200"/>
            <a:ext cx="8229600" cy="588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AutoNum type="arabicPeriod"/>
            </a:pPr>
            <a:r>
              <a:rPr b="1" i="0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Kim loại:</a:t>
            </a:r>
            <a:endParaRPr/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</a:t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30"/>
          <p:cNvSpPr/>
          <p:nvPr/>
        </p:nvSpPr>
        <p:spPr>
          <a:xfrm>
            <a:off x="495300" y="5257800"/>
            <a:ext cx="8572500" cy="1524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?Em hãy viết tiếp công thức của kim 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loại nhôm(Aluminium), sắt(Iron) và bạc(Silver).</a:t>
            </a:r>
            <a:endParaRPr b="0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/>
          <p:nvPr>
            <p:ph idx="1" type="body"/>
          </p:nvPr>
        </p:nvSpPr>
        <p:spPr>
          <a:xfrm>
            <a:off x="428625" y="2306638"/>
            <a:ext cx="8229600" cy="588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b="1" lang="en-US" sz="2800">
                <a:solidFill>
                  <a:srgbClr val="FF0000"/>
                </a:solidFill>
              </a:rPr>
              <a:t>2. Phi kim:</a:t>
            </a:r>
            <a:endParaRPr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/>
              <a:t>			   </a:t>
            </a:r>
            <a:endParaRPr sz="2800"/>
          </a:p>
        </p:txBody>
      </p:sp>
      <p:pic>
        <p:nvPicPr>
          <p:cNvPr id="201" name="Google Shape;201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6800" y="76200"/>
            <a:ext cx="30480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3000" y="85848"/>
            <a:ext cx="3241675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1"/>
          <p:cNvSpPr txBox="1"/>
          <p:nvPr/>
        </p:nvSpPr>
        <p:spPr>
          <a:xfrm>
            <a:off x="1670050" y="2743200"/>
            <a:ext cx="7626350" cy="95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Thường phân tử gồm 2 nguyên tử liên kết với nhau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31"/>
          <p:cNvSpPr txBox="1"/>
          <p:nvPr/>
        </p:nvSpPr>
        <p:spPr>
          <a:xfrm>
            <a:off x="152400" y="2743200"/>
            <a:ext cx="20859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0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Chất khí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31"/>
          <p:cNvSpPr txBox="1"/>
          <p:nvPr/>
        </p:nvSpPr>
        <p:spPr>
          <a:xfrm>
            <a:off x="457200" y="4648200"/>
            <a:ext cx="19812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0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Chất rắn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31"/>
          <p:cNvSpPr txBox="1"/>
          <p:nvPr/>
        </p:nvSpPr>
        <p:spPr>
          <a:xfrm>
            <a:off x="2133600" y="4648200"/>
            <a:ext cx="7169150" cy="95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Thường lấy kí hiệu làm công thức hóa học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31"/>
          <p:cNvSpPr txBox="1"/>
          <p:nvPr/>
        </p:nvSpPr>
        <p:spPr>
          <a:xfrm>
            <a:off x="152400" y="3276600"/>
            <a:ext cx="89916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CTHH khí oxi (oxygen): O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khí hiđro: 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31"/>
          <p:cNvSpPr txBox="1"/>
          <p:nvPr/>
        </p:nvSpPr>
        <p:spPr>
          <a:xfrm>
            <a:off x="152400" y="5105400"/>
            <a:ext cx="92202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CTHH photpho (phosphorous): P</a:t>
            </a:r>
            <a:endParaRPr/>
          </a:p>
        </p:txBody>
      </p:sp>
      <p:sp>
        <p:nvSpPr>
          <p:cNvPr id="209" name="Google Shape;209;p31"/>
          <p:cNvSpPr/>
          <p:nvPr/>
        </p:nvSpPr>
        <p:spPr>
          <a:xfrm>
            <a:off x="609600" y="3810000"/>
            <a:ext cx="7867650" cy="762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?Em hãy viết tiếp công thức của khí clo (Chlorine)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khí nitơ (Nitrogen).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31"/>
          <p:cNvSpPr/>
          <p:nvPr/>
        </p:nvSpPr>
        <p:spPr>
          <a:xfrm>
            <a:off x="609600" y="5791200"/>
            <a:ext cx="8077200" cy="838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?Em hãy viết tiếp công thức của lưu huỳnh(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Sulfur)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cacbon (Carbon).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31"/>
          <p:cNvSpPr txBox="1"/>
          <p:nvPr/>
        </p:nvSpPr>
        <p:spPr>
          <a:xfrm>
            <a:off x="457200" y="1916113"/>
            <a:ext cx="4114799" cy="338554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 hình tượng trưng mẫu khí hiđro (hydrogen)</a:t>
            </a:r>
            <a:endParaRPr/>
          </a:p>
        </p:txBody>
      </p:sp>
      <p:sp>
        <p:nvSpPr>
          <p:cNvPr id="212" name="Google Shape;212;p31"/>
          <p:cNvSpPr txBox="1"/>
          <p:nvPr/>
        </p:nvSpPr>
        <p:spPr>
          <a:xfrm>
            <a:off x="4800600" y="1905000"/>
            <a:ext cx="3733800" cy="338554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 hình tượng trưng mẫu khí oxi (oxygen)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"/>
          <p:cNvSpPr txBox="1"/>
          <p:nvPr>
            <p:ph type="title"/>
          </p:nvPr>
        </p:nvSpPr>
        <p:spPr>
          <a:xfrm>
            <a:off x="495300" y="26988"/>
            <a:ext cx="8229600" cy="71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0000"/>
                </a:solidFill>
              </a:rPr>
              <a:t>Quan sát mô hình tượng trưng chất</a:t>
            </a:r>
            <a:endParaRPr/>
          </a:p>
        </p:txBody>
      </p:sp>
      <p:sp>
        <p:nvSpPr>
          <p:cNvPr id="218" name="Google Shape;218;p32"/>
          <p:cNvSpPr txBox="1"/>
          <p:nvPr>
            <p:ph idx="1" type="body"/>
          </p:nvPr>
        </p:nvSpPr>
        <p:spPr>
          <a:xfrm>
            <a:off x="2476500" y="2541588"/>
            <a:ext cx="4191000" cy="6096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/>
              <a:t>Trả lời các câu hỏi sau:		   </a:t>
            </a:r>
            <a:endParaRPr/>
          </a:p>
        </p:txBody>
      </p:sp>
      <p:pic>
        <p:nvPicPr>
          <p:cNvPr id="219" name="Google Shape;219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200" y="741363"/>
            <a:ext cx="2514600" cy="1785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741363"/>
            <a:ext cx="2667000" cy="1785937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32"/>
          <p:cNvSpPr txBox="1"/>
          <p:nvPr/>
        </p:nvSpPr>
        <p:spPr>
          <a:xfrm>
            <a:off x="73025" y="1633538"/>
            <a:ext cx="1146175" cy="585787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Nước</a:t>
            </a:r>
            <a:endParaRPr/>
          </a:p>
        </p:txBody>
      </p:sp>
      <p:sp>
        <p:nvSpPr>
          <p:cNvPr id="222" name="Google Shape;222;p32"/>
          <p:cNvSpPr txBox="1"/>
          <p:nvPr/>
        </p:nvSpPr>
        <p:spPr>
          <a:xfrm>
            <a:off x="7239000" y="1633538"/>
            <a:ext cx="1905000" cy="1077912"/>
          </a:xfrm>
          <a:prstGeom prst="rect">
            <a:avLst/>
          </a:prstGeom>
          <a:solidFill>
            <a:srgbClr val="99FF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(Methane)</a:t>
            </a:r>
            <a:endParaRPr/>
          </a:p>
        </p:txBody>
      </p:sp>
      <p:sp>
        <p:nvSpPr>
          <p:cNvPr id="223" name="Google Shape;223;p32"/>
          <p:cNvSpPr txBox="1"/>
          <p:nvPr/>
        </p:nvSpPr>
        <p:spPr>
          <a:xfrm>
            <a:off x="228600" y="3197225"/>
            <a:ext cx="8874125" cy="585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CTHH của hợp chất có bao nhiêu kí hiệu hóa học?</a:t>
            </a:r>
            <a:endParaRPr/>
          </a:p>
        </p:txBody>
      </p:sp>
      <p:sp>
        <p:nvSpPr>
          <p:cNvPr id="224" name="Google Shape;224;p32"/>
          <p:cNvSpPr txBox="1"/>
          <p:nvPr/>
        </p:nvSpPr>
        <p:spPr>
          <a:xfrm>
            <a:off x="381000" y="4191000"/>
            <a:ext cx="8874125" cy="1077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Nhận xét số nguyên tử có trong phân tử nước và phân tử metan (methane)?</a:t>
            </a:r>
            <a:endParaRPr/>
          </a:p>
        </p:txBody>
      </p:sp>
      <p:sp>
        <p:nvSpPr>
          <p:cNvPr id="225" name="Google Shape;225;p32"/>
          <p:cNvSpPr txBox="1"/>
          <p:nvPr/>
        </p:nvSpPr>
        <p:spPr>
          <a:xfrm>
            <a:off x="387350" y="5638800"/>
            <a:ext cx="8874125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CTHH của hợp chất có dạng chung như thế nào?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3"/>
          <p:cNvSpPr txBox="1"/>
          <p:nvPr>
            <p:ph type="title"/>
          </p:nvPr>
        </p:nvSpPr>
        <p:spPr>
          <a:xfrm>
            <a:off x="0" y="0"/>
            <a:ext cx="86868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dk1"/>
                </a:solidFill>
              </a:rPr>
              <a:t>Bài 9 </a:t>
            </a:r>
            <a:r>
              <a:rPr b="1" lang="en-US" sz="3600">
                <a:solidFill>
                  <a:schemeClr val="dk1"/>
                </a:solidFill>
              </a:rPr>
              <a:t>:</a:t>
            </a:r>
            <a:r>
              <a:rPr lang="en-US" sz="3600">
                <a:solidFill>
                  <a:schemeClr val="dk1"/>
                </a:solidFill>
              </a:rPr>
              <a:t> </a:t>
            </a:r>
            <a:r>
              <a:rPr b="1" lang="en-US" sz="3600">
                <a:solidFill>
                  <a:srgbClr val="0000CC"/>
                </a:solidFill>
              </a:rPr>
              <a:t>CÔNG THỨC HÓA HỌC</a:t>
            </a:r>
            <a:br>
              <a:rPr lang="en-US" sz="3800" u="sng">
                <a:solidFill>
                  <a:srgbClr val="0000CC"/>
                </a:solidFill>
              </a:rPr>
            </a:br>
            <a:r>
              <a:rPr lang="en-US" sz="3800" u="sng">
                <a:solidFill>
                  <a:schemeClr val="dk1"/>
                </a:solidFill>
              </a:rPr>
              <a:t> </a:t>
            </a:r>
            <a:r>
              <a:rPr lang="en-US" sz="3800" u="sng">
                <a:solidFill>
                  <a:srgbClr val="FF0000"/>
                </a:solidFill>
              </a:rPr>
              <a:t>I- Công thức hóa học của đơn chất: </a:t>
            </a:r>
            <a:br>
              <a:rPr lang="en-US" sz="3800" u="sng">
                <a:solidFill>
                  <a:srgbClr val="FF0000"/>
                </a:solidFill>
              </a:rPr>
            </a:br>
            <a:r>
              <a:rPr lang="en-US" sz="3800" u="sng">
                <a:solidFill>
                  <a:srgbClr val="FF0000"/>
                </a:solidFill>
              </a:rPr>
              <a:t>II. Công thức hoá học của hợp chất</a:t>
            </a:r>
            <a:endParaRPr/>
          </a:p>
        </p:txBody>
      </p:sp>
      <p:sp>
        <p:nvSpPr>
          <p:cNvPr id="231" name="Google Shape;231;p33"/>
          <p:cNvSpPr txBox="1"/>
          <p:nvPr>
            <p:ph idx="1" type="body"/>
          </p:nvPr>
        </p:nvSpPr>
        <p:spPr>
          <a:xfrm>
            <a:off x="990600" y="838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rgbClr val="000000"/>
                </a:solidFill>
              </a:rPr>
              <a:t>    </a:t>
            </a:r>
            <a:endParaRPr/>
          </a:p>
        </p:txBody>
      </p:sp>
      <p:sp>
        <p:nvSpPr>
          <p:cNvPr id="232" name="Google Shape;232;p33"/>
          <p:cNvSpPr/>
          <p:nvPr/>
        </p:nvSpPr>
        <p:spPr>
          <a:xfrm>
            <a:off x="1066800" y="2667000"/>
            <a:ext cx="7162800" cy="1828800"/>
          </a:xfrm>
          <a:prstGeom prst="roundRect">
            <a:avLst>
              <a:gd fmla="val 16667" name="adj"/>
            </a:avLst>
          </a:prstGeom>
          <a:solidFill>
            <a:srgbClr val="BBE0E3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 thức hoá học dạng chung của hợp chất là gì?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accent1"/>
            </a:gs>
            <a:gs pos="100000">
              <a:schemeClr val="lt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/>
          <p:nvPr/>
        </p:nvSpPr>
        <p:spPr>
          <a:xfrm>
            <a:off x="1828800" y="0"/>
            <a:ext cx="5486400" cy="1600200"/>
          </a:xfrm>
          <a:prstGeom prst="cloudCallout">
            <a:avLst>
              <a:gd fmla="val 42449" name="adj1"/>
              <a:gd fmla="val 54069" name="adj2"/>
            </a:avLst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công thức hóa học và tính phân tử khối của các chất sau</a:t>
            </a:r>
            <a:endParaRPr/>
          </a:p>
        </p:txBody>
      </p:sp>
      <p:grpSp>
        <p:nvGrpSpPr>
          <p:cNvPr id="238" name="Google Shape;238;p34"/>
          <p:cNvGrpSpPr/>
          <p:nvPr/>
        </p:nvGrpSpPr>
        <p:grpSpPr>
          <a:xfrm>
            <a:off x="7086600" y="1257300"/>
            <a:ext cx="1830388" cy="1679575"/>
            <a:chOff x="4464" y="792"/>
            <a:chExt cx="1153" cy="1058"/>
          </a:xfrm>
        </p:grpSpPr>
        <p:pic>
          <p:nvPicPr>
            <p:cNvPr descr="j0301252" id="239" name="Google Shape;239;p3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464" y="864"/>
              <a:ext cx="1153" cy="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0" name="Google Shape;240;p34"/>
            <p:cNvSpPr txBox="1"/>
            <p:nvPr/>
          </p:nvSpPr>
          <p:spPr>
            <a:xfrm>
              <a:off x="4600" y="792"/>
              <a:ext cx="336" cy="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0" u="none" cap="none" strike="noStrike">
                  <a:solidFill>
                    <a:srgbClr val="FF3300"/>
                  </a:solidFill>
                  <a:latin typeface="Arial"/>
                  <a:ea typeface="Arial"/>
                  <a:cs typeface="Arial"/>
                  <a:sym typeface="Arial"/>
                </a:rPr>
                <a:t>?</a:t>
              </a:r>
              <a:endParaRPr/>
            </a:p>
          </p:txBody>
        </p:sp>
      </p:grpSp>
      <p:sp>
        <p:nvSpPr>
          <p:cNvPr id="241" name="Google Shape;241;p34"/>
          <p:cNvSpPr/>
          <p:nvPr/>
        </p:nvSpPr>
        <p:spPr>
          <a:xfrm>
            <a:off x="1524000" y="1828800"/>
            <a:ext cx="5257800" cy="838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739" y="16361"/>
                </a:moveTo>
                <a:lnTo>
                  <a:pt x="-6955" y="16361"/>
                </a:lnTo>
                <a:lnTo>
                  <a:pt x="-6955" y="-47045"/>
                </a:lnTo>
                <a:lnTo>
                  <a:pt x="53478" y="-120000"/>
                </a:lnTo>
              </a:path>
            </a:pathLst>
          </a:custGeom>
          <a:solidFill>
            <a:srgbClr val="F9FDC7"/>
          </a:solidFill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Canxi oxit (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Calcium oxide)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phân tử gồm có 1Ca và 1O</a:t>
            </a:r>
            <a:endParaRPr/>
          </a:p>
        </p:txBody>
      </p:sp>
      <p:sp>
        <p:nvSpPr>
          <p:cNvPr id="242" name="Google Shape;242;p34"/>
          <p:cNvSpPr/>
          <p:nvPr/>
        </p:nvSpPr>
        <p:spPr>
          <a:xfrm>
            <a:off x="1524000" y="3352800"/>
            <a:ext cx="5181600" cy="762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766" y="18000"/>
                </a:moveTo>
                <a:lnTo>
                  <a:pt x="-10295" y="18000"/>
                </a:lnTo>
                <a:lnTo>
                  <a:pt x="-10295" y="-332250"/>
                </a:lnTo>
                <a:lnTo>
                  <a:pt x="54706" y="-375000"/>
                </a:lnTo>
              </a:path>
            </a:pathLst>
          </a:custGeom>
          <a:solidFill>
            <a:srgbClr val="F9FDC7"/>
          </a:solidFill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Đồng sunfat (Copper sulfate)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accent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phân tử có 1Cu, 1S và 4O</a:t>
            </a:r>
            <a:endParaRPr/>
          </a:p>
        </p:txBody>
      </p:sp>
      <p:sp>
        <p:nvSpPr>
          <p:cNvPr id="243" name="Google Shape;243;p34"/>
          <p:cNvSpPr/>
          <p:nvPr/>
        </p:nvSpPr>
        <p:spPr>
          <a:xfrm>
            <a:off x="76200" y="228600"/>
            <a:ext cx="2286000" cy="3810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BT3 SGK trang 34: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5"/>
          <p:cNvSpPr txBox="1"/>
          <p:nvPr/>
        </p:nvSpPr>
        <p:spPr>
          <a:xfrm>
            <a:off x="762000" y="897948"/>
            <a:ext cx="80772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 CTHH của khí clo (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Chlorine)</a:t>
            </a: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 ta biết điều gì?</a:t>
            </a:r>
            <a:endParaRPr/>
          </a:p>
        </p:txBody>
      </p:sp>
      <p:sp>
        <p:nvSpPr>
          <p:cNvPr id="249" name="Google Shape;249;p35"/>
          <p:cNvSpPr txBox="1"/>
          <p:nvPr/>
        </p:nvSpPr>
        <p:spPr>
          <a:xfrm>
            <a:off x="580292" y="-13921"/>
            <a:ext cx="6705600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Ý nghĩa của công thức hóa học</a:t>
            </a:r>
            <a:endParaRPr/>
          </a:p>
        </p:txBody>
      </p:sp>
      <p:sp>
        <p:nvSpPr>
          <p:cNvPr id="250" name="Google Shape;250;p35"/>
          <p:cNvSpPr txBox="1"/>
          <p:nvPr/>
        </p:nvSpPr>
        <p:spPr>
          <a:xfrm>
            <a:off x="762000" y="1524000"/>
            <a:ext cx="7772400" cy="95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Từ CTHH cuả khí metan (methane) CH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 ta biết điều gì?</a:t>
            </a:r>
            <a:endParaRPr/>
          </a:p>
        </p:txBody>
      </p:sp>
      <p:sp>
        <p:nvSpPr>
          <p:cNvPr id="251" name="Google Shape;251;p35"/>
          <p:cNvSpPr/>
          <p:nvPr/>
        </p:nvSpPr>
        <p:spPr>
          <a:xfrm>
            <a:off x="918880" y="3048000"/>
            <a:ext cx="6367012" cy="638175"/>
          </a:xfrm>
          <a:prstGeom prst="flowChartAlternateProcess">
            <a:avLst/>
          </a:prstGeom>
          <a:noFill/>
          <a:ln cap="flat" cmpd="sng" w="9525">
            <a:solidFill>
              <a:srgbClr val="FF99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công thức hóa học cho biết điều gì?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